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9"/>
  </p:notesMasterIdLst>
  <p:sldIdLst>
    <p:sldId id="419" r:id="rId3"/>
    <p:sldId id="420" r:id="rId4"/>
    <p:sldId id="441" r:id="rId5"/>
    <p:sldId id="422" r:id="rId6"/>
    <p:sldId id="442" r:id="rId7"/>
    <p:sldId id="443" r:id="rId8"/>
    <p:sldId id="426" r:id="rId9"/>
    <p:sldId id="427" r:id="rId10"/>
    <p:sldId id="428" r:id="rId11"/>
    <p:sldId id="429" r:id="rId12"/>
    <p:sldId id="432" r:id="rId13"/>
    <p:sldId id="433" r:id="rId14"/>
    <p:sldId id="434" r:id="rId15"/>
    <p:sldId id="435" r:id="rId16"/>
    <p:sldId id="444" r:id="rId17"/>
    <p:sldId id="445" r:id="rId18"/>
    <p:sldId id="436" r:id="rId19"/>
    <p:sldId id="437" r:id="rId20"/>
    <p:sldId id="446" r:id="rId21"/>
    <p:sldId id="447" r:id="rId22"/>
    <p:sldId id="448" r:id="rId23"/>
    <p:sldId id="449" r:id="rId24"/>
    <p:sldId id="438" r:id="rId25"/>
    <p:sldId id="439" r:id="rId26"/>
    <p:sldId id="440" r:id="rId27"/>
    <p:sldId id="416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0066"/>
    <a:srgbClr val="000000"/>
    <a:srgbClr val="FFFF9F"/>
    <a:srgbClr val="FF3399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8"/>
        <p:guide pos="29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17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9.jpeg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slide" Target="slide1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5.xml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7" Type="http://schemas.openxmlformats.org/officeDocument/2006/relationships/slide" Target="slide17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image" Target="../media/image4.png"/><Relationship Id="rId4" Type="http://schemas.openxmlformats.org/officeDocument/2006/relationships/image" Target="../media/image15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4" Type="http://schemas.openxmlformats.org/officeDocument/2006/relationships/slide" Target="slide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gif"/><Relationship Id="rId4" Type="http://schemas.openxmlformats.org/officeDocument/2006/relationships/slide" Target="slide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14282" y="1097805"/>
            <a:ext cx="871540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/>
              <a:t>2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除数是一位数的除法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928662" y="405450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00034" y="2071678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笔算除法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0034" y="3211297"/>
            <a:ext cx="85725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1</a:t>
            </a:r>
            <a:r>
              <a:rPr lang="zh-CN" altLang="en-US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两位数除以一位数的笔算除法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94665" y="714375"/>
            <a:ext cx="80060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kern="15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kern="15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kern="15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kern="15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每条船坐</a:t>
            </a:r>
            <a:r>
              <a:rPr lang="en-US" sz="3200" kern="15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kern="15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sz="3200" kern="15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,84</a:t>
            </a:r>
            <a:r>
              <a:rPr lang="zh-CN" altLang="en-US" sz="3200" kern="15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人需要租几条船？</a:t>
            </a:r>
            <a:endParaRPr lang="zh-CN" altLang="en-US" sz="3200" kern="15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5910" y="3500755"/>
            <a:ext cx="87763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kern="15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kern="15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小飞机每批供</a:t>
            </a:r>
            <a:r>
              <a:rPr lang="en-US" altLang="en-US" sz="3200" kern="15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kern="15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人乘坐</a:t>
            </a:r>
            <a:r>
              <a:rPr lang="en-US" altLang="en-US" sz="3200" kern="15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,84</a:t>
            </a:r>
            <a:r>
              <a:rPr lang="zh-CN" altLang="en-US" sz="3200" kern="15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人需要分成几批？</a:t>
            </a:r>
          </a:p>
        </p:txBody>
      </p:sp>
      <p:sp>
        <p:nvSpPr>
          <p:cNvPr id="22" name="矩形 21"/>
          <p:cNvSpPr/>
          <p:nvPr/>
        </p:nvSpPr>
        <p:spPr>
          <a:xfrm>
            <a:off x="1714480" y="1643050"/>
            <a:ext cx="61436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84÷3=28(</a:t>
            </a:r>
            <a:r>
              <a:rPr lang="zh-CN" altLang="en-US" sz="3200" dirty="0" smtClean="0">
                <a:latin typeface="宋体" panose="02010600030101010101" pitchFamily="2" charset="-122"/>
              </a:rPr>
              <a:t>条</a:t>
            </a:r>
            <a:r>
              <a:rPr lang="en-US" sz="3200" dirty="0" smtClean="0">
                <a:latin typeface="宋体" panose="02010600030101010101" pitchFamily="2" charset="-122"/>
              </a:rPr>
              <a:t>) 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en-US" altLang="zh-CN" sz="3200" dirty="0" smtClean="0">
              <a:latin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00166" y="4286256"/>
            <a:ext cx="6572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</a:t>
            </a:r>
            <a:r>
              <a:rPr lang="en-US" altLang="en-US" sz="3200" dirty="0" smtClean="0">
                <a:latin typeface="宋体" panose="02010600030101010101" pitchFamily="2" charset="-122"/>
              </a:rPr>
              <a:t>84÷6=14(</a:t>
            </a:r>
            <a:r>
              <a:rPr lang="zh-CN" altLang="en-US" sz="3200" dirty="0" smtClean="0">
                <a:latin typeface="宋体" panose="02010600030101010101" pitchFamily="2" charset="-122"/>
              </a:rPr>
              <a:t>批</a:t>
            </a:r>
            <a:r>
              <a:rPr lang="en-US" alt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 smtClean="0">
              <a:latin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28728" y="2571744"/>
            <a:ext cx="52864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 </a:t>
            </a:r>
            <a:r>
              <a:rPr lang="zh-CN" altLang="en-US" sz="3200" dirty="0" smtClean="0">
                <a:latin typeface="宋体" panose="02010600030101010101" pitchFamily="2" charset="-122"/>
              </a:rPr>
              <a:t>答：需要租</a:t>
            </a:r>
            <a:r>
              <a:rPr lang="en-US" altLang="zh-CN" sz="3200" dirty="0" smtClean="0">
                <a:latin typeface="宋体" panose="02010600030101010101" pitchFamily="2" charset="-122"/>
              </a:rPr>
              <a:t>28</a:t>
            </a:r>
            <a:r>
              <a:rPr lang="zh-CN" altLang="en-US" sz="3200" dirty="0" smtClean="0">
                <a:latin typeface="宋体" panose="02010600030101010101" pitchFamily="2" charset="-122"/>
              </a:rPr>
              <a:t>条船。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5852" y="5143512"/>
            <a:ext cx="52864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  </a:t>
            </a:r>
            <a:r>
              <a:rPr lang="zh-CN" altLang="en-US" sz="3200" dirty="0" smtClean="0">
                <a:latin typeface="宋体" panose="02010600030101010101" pitchFamily="2" charset="-122"/>
              </a:rPr>
              <a:t>答：需要分成</a:t>
            </a:r>
            <a:r>
              <a:rPr lang="en-US" altLang="zh-CN" sz="3200" dirty="0" smtClean="0">
                <a:latin typeface="宋体" panose="02010600030101010101" pitchFamily="2" charset="-122"/>
              </a:rPr>
              <a:t>14</a:t>
            </a:r>
            <a:r>
              <a:rPr lang="zh-CN" altLang="en-US" sz="3200" dirty="0" smtClean="0">
                <a:latin typeface="宋体" panose="02010600030101010101" pitchFamily="2" charset="-122"/>
              </a:rPr>
              <a:t>批。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9" name="组合 9"/>
          <p:cNvGrpSpPr/>
          <p:nvPr/>
        </p:nvGrpSpPr>
        <p:grpSpPr>
          <a:xfrm>
            <a:off x="5987025" y="5908795"/>
            <a:ext cx="1656809" cy="877791"/>
            <a:chOff x="5939527" y="5733256"/>
            <a:chExt cx="1656809" cy="877791"/>
          </a:xfrm>
        </p:grpSpPr>
        <p:pic>
          <p:nvPicPr>
            <p:cNvPr id="10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/>
      <p:bldP spid="28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28596" y="1000108"/>
            <a:ext cx="8296000" cy="5149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一位数除两位数</a:t>
            </a:r>
            <a:r>
              <a:rPr lang="en-US" altLang="en-US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商是两位数</a:t>
            </a:r>
            <a:r>
              <a:rPr lang="en-US" altLang="en-US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的除法竖式</a:t>
            </a:r>
            <a:endParaRPr lang="en-US" altLang="zh-CN" sz="3200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的笔算方法：</a:t>
            </a:r>
            <a:endParaRPr lang="en-US" altLang="zh-CN" sz="3200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从被除数的高位除起</a:t>
            </a:r>
            <a:r>
              <a:rPr lang="en-US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除到被除数的哪一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lang="en-US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商就写在哪一位上面。如果求出一位商后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还有余数</a:t>
            </a:r>
            <a:r>
              <a:rPr lang="en-US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余下的数要与被除数个位落下来的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数合并后</a:t>
            </a:r>
            <a:r>
              <a:rPr lang="en-US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继续除。每次除后余下的数要比除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数小。</a:t>
            </a:r>
            <a:endParaRPr lang="zh-CN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2214546" y="1285860"/>
            <a:ext cx="4929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页做一做。</a:t>
            </a:r>
          </a:p>
        </p:txBody>
      </p:sp>
      <p:grpSp>
        <p:nvGrpSpPr>
          <p:cNvPr id="2" name="Group 38"/>
          <p:cNvGrpSpPr/>
          <p:nvPr/>
        </p:nvGrpSpPr>
        <p:grpSpPr bwMode="auto">
          <a:xfrm>
            <a:off x="3428992" y="428604"/>
            <a:ext cx="1800225" cy="792162"/>
            <a:chOff x="1066" y="2795"/>
            <a:chExt cx="1134" cy="499"/>
          </a:xfrm>
        </p:grpSpPr>
        <p:sp>
          <p:nvSpPr>
            <p:cNvPr id="21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643702" y="3000372"/>
            <a:ext cx="1651012" cy="656213"/>
            <a:chOff x="1071538" y="2357430"/>
            <a:chExt cx="1651012" cy="656213"/>
          </a:xfrm>
        </p:grpSpPr>
        <p:pic>
          <p:nvPicPr>
            <p:cNvPr id="36" name="图片 35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00166" y="2428868"/>
              <a:ext cx="1222384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37" name="矩形 36"/>
            <p:cNvSpPr/>
            <p:nvPr/>
          </p:nvSpPr>
          <p:spPr>
            <a:xfrm>
              <a:off x="1643042" y="2428868"/>
              <a:ext cx="107157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4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8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71538" y="2357430"/>
              <a:ext cx="49404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4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857620" y="3071810"/>
            <a:ext cx="1793888" cy="656213"/>
            <a:chOff x="928662" y="2357430"/>
            <a:chExt cx="1793888" cy="656213"/>
          </a:xfrm>
        </p:grpSpPr>
        <p:pic>
          <p:nvPicPr>
            <p:cNvPr id="41" name="图片 40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00166" y="2428868"/>
              <a:ext cx="1222384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42" name="矩形 41"/>
            <p:cNvSpPr/>
            <p:nvPr/>
          </p:nvSpPr>
          <p:spPr>
            <a:xfrm>
              <a:off x="1643042" y="2428868"/>
              <a:ext cx="107157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6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8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928662" y="2357430"/>
              <a:ext cx="49404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28662" y="3071810"/>
            <a:ext cx="1857388" cy="656213"/>
            <a:chOff x="928662" y="2357430"/>
            <a:chExt cx="1857388" cy="656213"/>
          </a:xfrm>
        </p:grpSpPr>
        <p:pic>
          <p:nvPicPr>
            <p:cNvPr id="45" name="图片 44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00166" y="2428868"/>
              <a:ext cx="1222384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46" name="矩形 45"/>
            <p:cNvSpPr/>
            <p:nvPr/>
          </p:nvSpPr>
          <p:spPr>
            <a:xfrm>
              <a:off x="1643042" y="2428868"/>
              <a:ext cx="114300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9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6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928662" y="2357430"/>
              <a:ext cx="49404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8" name="文本框 12"/>
          <p:cNvSpPr txBox="1">
            <a:spLocks noChangeArrowheads="1"/>
          </p:cNvSpPr>
          <p:nvPr/>
        </p:nvSpPr>
        <p:spPr bwMode="auto">
          <a:xfrm>
            <a:off x="642910" y="1857364"/>
            <a:ext cx="4929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做一做。</a:t>
            </a:r>
          </a:p>
        </p:txBody>
      </p:sp>
      <p:cxnSp>
        <p:nvCxnSpPr>
          <p:cNvPr id="49" name="直接连接符 48"/>
          <p:cNvCxnSpPr/>
          <p:nvPr/>
        </p:nvCxnSpPr>
        <p:spPr>
          <a:xfrm>
            <a:off x="1714480" y="4000504"/>
            <a:ext cx="1034528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1714480" y="2643182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714480" y="3571876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071670" y="400050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071670" y="264318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857356" y="450057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1643042" y="5000636"/>
            <a:ext cx="1034528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/>
          <p:cNvSpPr/>
          <p:nvPr/>
        </p:nvSpPr>
        <p:spPr>
          <a:xfrm>
            <a:off x="2071670" y="500063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643438" y="2643182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643438" y="3500438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4500562" y="4000504"/>
            <a:ext cx="1034528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5000628" y="4000504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000628" y="2643182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000628" y="4500570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4572000" y="4929198"/>
            <a:ext cx="1034528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5072066" y="492919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358082" y="2071678"/>
            <a:ext cx="4683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215206" y="350043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7143768" y="4000504"/>
            <a:ext cx="1034528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7643834" y="4000504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786710" y="2071678"/>
            <a:ext cx="4683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643834" y="4429132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7143768" y="4857760"/>
            <a:ext cx="1034528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7643834" y="4857760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6" grpId="0"/>
      <p:bldP spid="57" grpId="0"/>
      <p:bldP spid="58" grpId="0"/>
      <p:bldP spid="60" grpId="0"/>
      <p:bldP spid="61" grpId="0"/>
      <p:bldP spid="62" grpId="0"/>
      <p:bldP spid="64" grpId="0"/>
      <p:bldP spid="65" grpId="0"/>
      <p:bldP spid="66" grpId="0"/>
      <p:bldP spid="68" grpId="0"/>
      <p:bldP spid="69" grpId="0"/>
      <p:bldP spid="70" grpId="0"/>
      <p:bldP spid="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000100" y="714356"/>
            <a:ext cx="7429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做一做。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14348" y="2214554"/>
            <a:ext cx="1793888" cy="656213"/>
            <a:chOff x="928662" y="2357430"/>
            <a:chExt cx="1793888" cy="656213"/>
          </a:xfrm>
        </p:grpSpPr>
        <p:pic>
          <p:nvPicPr>
            <p:cNvPr id="9" name="图片 8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00166" y="2428868"/>
              <a:ext cx="1222384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0" name="矩形 9"/>
            <p:cNvSpPr/>
            <p:nvPr/>
          </p:nvSpPr>
          <p:spPr>
            <a:xfrm>
              <a:off x="1643042" y="2428868"/>
              <a:ext cx="107157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9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28662" y="2357430"/>
              <a:ext cx="49404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4</a:t>
              </a:r>
              <a:endParaRPr lang="zh-CN" altLang="en-US" sz="28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71868" y="2214554"/>
            <a:ext cx="1793888" cy="656213"/>
            <a:chOff x="928662" y="2357430"/>
            <a:chExt cx="1793888" cy="656213"/>
          </a:xfrm>
        </p:grpSpPr>
        <p:pic>
          <p:nvPicPr>
            <p:cNvPr id="16" name="图片 15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00166" y="2428868"/>
              <a:ext cx="1222384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7" name="矩形 16"/>
            <p:cNvSpPr/>
            <p:nvPr/>
          </p:nvSpPr>
          <p:spPr>
            <a:xfrm>
              <a:off x="1643042" y="2428868"/>
              <a:ext cx="10001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7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8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928662" y="2357430"/>
              <a:ext cx="49404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2</a:t>
              </a:r>
              <a:endParaRPr lang="zh-CN" altLang="en-US" sz="28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57950" y="2214554"/>
            <a:ext cx="1857388" cy="656213"/>
            <a:chOff x="928662" y="2357430"/>
            <a:chExt cx="1857388" cy="656213"/>
          </a:xfrm>
        </p:grpSpPr>
        <p:pic>
          <p:nvPicPr>
            <p:cNvPr id="20" name="图片 19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00166" y="2428868"/>
              <a:ext cx="1222384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1" name="矩形 20"/>
            <p:cNvSpPr/>
            <p:nvPr/>
          </p:nvSpPr>
          <p:spPr>
            <a:xfrm>
              <a:off x="1643042" y="2428868"/>
              <a:ext cx="114300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5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28662" y="2357430"/>
              <a:ext cx="49404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500166" y="1785926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00166" y="2714620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357290" y="3214686"/>
            <a:ext cx="1034528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1500166" y="3214686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28794" y="3214686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28794" y="1785926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571604" y="3714752"/>
            <a:ext cx="9286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428728" y="4286256"/>
            <a:ext cx="1034528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857356" y="4357694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357686" y="1785926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357686" y="2714620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4286248" y="3143248"/>
            <a:ext cx="1034528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4429124" y="3143248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86314" y="3143248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786314" y="1785926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500562" y="3571876"/>
            <a:ext cx="10001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4357686" y="4143380"/>
            <a:ext cx="1034528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4786314" y="4143380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143768" y="1714488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143768" y="2786058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000892" y="3286124"/>
            <a:ext cx="1034528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215206" y="3286124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643834" y="3286124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572396" y="1714488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358082" y="3714752"/>
            <a:ext cx="9286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7072330" y="4214818"/>
            <a:ext cx="1034528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7643834" y="4214818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8" grpId="0"/>
      <p:bldP spid="29" grpId="0"/>
      <p:bldP spid="30" grpId="0"/>
      <p:bldP spid="31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3" grpId="0"/>
      <p:bldP spid="44" grpId="0"/>
      <p:bldP spid="45" grpId="0"/>
      <p:bldP spid="47" grpId="0"/>
      <p:bldP spid="48" grpId="0"/>
      <p:bldP spid="49" grpId="0"/>
      <p:bldP spid="50" grpId="0"/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85786" y="1071546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3" name="文本框 12"/>
          <p:cNvSpPr txBox="1">
            <a:spLocks noChangeArrowheads="1"/>
          </p:cNvSpPr>
          <p:nvPr/>
        </p:nvSpPr>
        <p:spPr bwMode="auto">
          <a:xfrm>
            <a:off x="2214546" y="571480"/>
            <a:ext cx="4929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19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785786" y="1142984"/>
            <a:ext cx="7929618" cy="3094988"/>
            <a:chOff x="785786" y="1142984"/>
            <a:chExt cx="7929618" cy="3094988"/>
          </a:xfrm>
        </p:grpSpPr>
        <p:grpSp>
          <p:nvGrpSpPr>
            <p:cNvPr id="58" name="组合 57"/>
            <p:cNvGrpSpPr/>
            <p:nvPr/>
          </p:nvGrpSpPr>
          <p:grpSpPr>
            <a:xfrm>
              <a:off x="785786" y="1142984"/>
              <a:ext cx="7929618" cy="2500330"/>
              <a:chOff x="714348" y="1428736"/>
              <a:chExt cx="7940455" cy="3000396"/>
            </a:xfrm>
          </p:grpSpPr>
          <p:pic>
            <p:nvPicPr>
              <p:cNvPr id="54" name="图片 53" descr="1q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14348" y="1428736"/>
                <a:ext cx="7940455" cy="3000396"/>
              </a:xfrm>
              <a:prstGeom prst="rect">
                <a:avLst/>
              </a:prstGeom>
            </p:spPr>
          </p:pic>
          <p:sp>
            <p:nvSpPr>
              <p:cNvPr id="56" name="圆角矩形 55"/>
              <p:cNvSpPr/>
              <p:nvPr/>
            </p:nvSpPr>
            <p:spPr>
              <a:xfrm>
                <a:off x="4429124" y="1643050"/>
                <a:ext cx="2071702" cy="428628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小芳想摆成这样</a:t>
                </a:r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: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57" name="圆角矩形 56"/>
              <p:cNvSpPr/>
              <p:nvPr/>
            </p:nvSpPr>
            <p:spPr>
              <a:xfrm>
                <a:off x="6500826" y="1643050"/>
                <a:ext cx="2071702" cy="428628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小东想摆成这样</a:t>
                </a:r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: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59" name="TextBox 58"/>
            <p:cNvSpPr txBox="1"/>
            <p:nvPr/>
          </p:nvSpPr>
          <p:spPr>
            <a:xfrm>
              <a:off x="1000100" y="3714752"/>
              <a:ext cx="75724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你能根据上面的信息提出数学问题并解答吗？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1428728" y="4357694"/>
            <a:ext cx="5715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按小芳的方案可以摆多少组？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857356" y="5072074"/>
            <a:ext cx="23551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宋体" panose="02010600030101010101" pitchFamily="2" charset="-122"/>
              </a:rPr>
              <a:t>96÷6=16(</a:t>
            </a:r>
            <a:r>
              <a:rPr lang="zh-CN" altLang="en-US" sz="2800" dirty="0" smtClean="0">
                <a:latin typeface="宋体" panose="02010600030101010101" pitchFamily="2" charset="-122"/>
              </a:rPr>
              <a:t>组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571604" y="5715016"/>
            <a:ext cx="30716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答：可以摆</a:t>
            </a:r>
            <a:r>
              <a:rPr lang="en-US" altLang="zh-CN" sz="2800" dirty="0" smtClean="0">
                <a:latin typeface="宋体" panose="02010600030101010101" pitchFamily="2" charset="-122"/>
              </a:rPr>
              <a:t>16</a:t>
            </a:r>
            <a:r>
              <a:rPr lang="zh-CN" altLang="en-US" sz="2800" dirty="0" smtClean="0">
                <a:latin typeface="宋体" panose="02010600030101010101" pitchFamily="2" charset="-122"/>
              </a:rPr>
              <a:t>组。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857752" y="5715016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（答案不唯一）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5214942" y="6000768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85786" y="1285861"/>
            <a:ext cx="792961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4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三年级有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名学生。每两人用一张课桌，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 eaLnBrk="1" latinLnBrk="0" hangingPunct="1"/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需要多少张课桌？把这些课桌平均放在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间教室里，每间教室放多少张？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3" name="文本框 12"/>
          <p:cNvSpPr txBox="1">
            <a:spLocks noChangeArrowheads="1"/>
          </p:cNvSpPr>
          <p:nvPr/>
        </p:nvSpPr>
        <p:spPr bwMode="auto">
          <a:xfrm>
            <a:off x="2214546" y="571480"/>
            <a:ext cx="4929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19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sp>
        <p:nvSpPr>
          <p:cNvPr id="8" name="矩形 7"/>
          <p:cNvSpPr/>
          <p:nvPr/>
        </p:nvSpPr>
        <p:spPr>
          <a:xfrm>
            <a:off x="2285984" y="3071810"/>
            <a:ext cx="27860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90÷2=45(</a:t>
            </a:r>
            <a:r>
              <a:rPr lang="zh-CN" altLang="en-US" sz="3200" dirty="0" smtClean="0">
                <a:latin typeface="宋体" panose="02010600030101010101" pitchFamily="2" charset="-122"/>
              </a:rPr>
              <a:t>张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7422" y="4572008"/>
            <a:ext cx="30003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宋体" panose="02010600030101010101" pitchFamily="2" charset="-122"/>
              </a:rPr>
              <a:t>45÷3=15(</a:t>
            </a:r>
            <a:r>
              <a:rPr lang="zh-CN" altLang="en-US" sz="3200" dirty="0" smtClean="0">
                <a:latin typeface="宋体" panose="02010600030101010101" pitchFamily="2" charset="-122"/>
              </a:rPr>
              <a:t>张</a:t>
            </a:r>
            <a:r>
              <a:rPr lang="en-US" alt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5984" y="3857628"/>
            <a:ext cx="4071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答：需要</a:t>
            </a:r>
            <a:r>
              <a:rPr lang="en-US" altLang="zh-CN" sz="3200" dirty="0" smtClean="0">
                <a:latin typeface="宋体" panose="02010600030101010101" pitchFamily="2" charset="-122"/>
              </a:rPr>
              <a:t>45</a:t>
            </a:r>
            <a:r>
              <a:rPr lang="zh-CN" altLang="en-US" sz="3200" dirty="0" smtClean="0">
                <a:latin typeface="宋体" panose="02010600030101010101" pitchFamily="2" charset="-122"/>
              </a:rPr>
              <a:t>张课桌。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3108" y="5214950"/>
            <a:ext cx="4071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答：每间教室放</a:t>
            </a:r>
            <a:r>
              <a:rPr lang="en-US" altLang="zh-CN" sz="3200" dirty="0" smtClean="0">
                <a:latin typeface="宋体" panose="02010600030101010101" pitchFamily="2" charset="-122"/>
              </a:rPr>
              <a:t>15</a:t>
            </a:r>
            <a:r>
              <a:rPr lang="zh-CN" altLang="en-US" sz="3200" dirty="0" smtClean="0">
                <a:latin typeface="宋体" panose="02010600030101010101" pitchFamily="2" charset="-122"/>
              </a:rPr>
              <a:t>张。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571472" y="714356"/>
            <a:ext cx="735811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竖式计算。</a:t>
            </a:r>
            <a:r>
              <a:rPr lang="en-US" sz="3200" dirty="0" smtClean="0"/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带☆的要验算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857356" y="1785926"/>
            <a:ext cx="18582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64÷2=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4942" y="1785926"/>
            <a:ext cx="1446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8" name="图片 27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56" y="2987190"/>
            <a:ext cx="1500198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0" name="矩形 29"/>
          <p:cNvSpPr/>
          <p:nvPr/>
        </p:nvSpPr>
        <p:spPr>
          <a:xfrm>
            <a:off x="2143108" y="2987190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500166" y="2857496"/>
            <a:ext cx="377026" cy="485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14546" y="257174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214546" y="3461985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2000232" y="3996129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2643174" y="411482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714612" y="257174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571736" y="4572008"/>
            <a:ext cx="479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2071670" y="5064418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2643174" y="5242467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428992" y="178592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pic>
        <p:nvPicPr>
          <p:cNvPr id="43" name="图片 42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2987190"/>
            <a:ext cx="1500198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44" name="矩形 43"/>
          <p:cNvSpPr/>
          <p:nvPr/>
        </p:nvSpPr>
        <p:spPr>
          <a:xfrm>
            <a:off x="5500694" y="2987190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857752" y="285749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572132" y="257174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572132" y="3461985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357818" y="3996129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6000760" y="411482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072198" y="257174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929322" y="4572008"/>
            <a:ext cx="479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5429256" y="5064418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6000760" y="5242467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643702" y="178592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6" grpId="0"/>
      <p:bldP spid="37" grpId="0"/>
      <p:bldP spid="38" grpId="0"/>
      <p:bldP spid="40" grpId="0"/>
      <p:bldP spid="41" grpId="0"/>
      <p:bldP spid="44" grpId="0"/>
      <p:bldP spid="45" grpId="0"/>
      <p:bldP spid="46" grpId="0"/>
      <p:bldP spid="47" grpId="0"/>
      <p:bldP spid="49" grpId="0"/>
      <p:bldP spid="50" grpId="0"/>
      <p:bldP spid="51" grpId="0"/>
      <p:bldP spid="53" grpId="0"/>
      <p:bldP spid="5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571472" y="714356"/>
            <a:ext cx="735811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竖式计算。</a:t>
            </a:r>
            <a:r>
              <a:rPr lang="en-US" sz="3200" dirty="0" smtClean="0"/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带☆的要验算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28662" y="1714488"/>
            <a:ext cx="2371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☆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69÷3= 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2000" y="1714488"/>
            <a:ext cx="18565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☆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78÷3=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28860" y="3071810"/>
            <a:ext cx="677108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 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95825" y="2928934"/>
            <a:ext cx="8771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57620" y="364331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28926" y="3571876"/>
            <a:ext cx="3520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×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129026" y="4214818"/>
            <a:ext cx="106719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3329125" y="4357694"/>
            <a:ext cx="8771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19" name="图片 18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2915752"/>
            <a:ext cx="1500198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" name="矩形 19"/>
          <p:cNvSpPr/>
          <p:nvPr/>
        </p:nvSpPr>
        <p:spPr>
          <a:xfrm>
            <a:off x="1285852" y="2915752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10" y="278605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57290" y="250030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57290" y="3390547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142976" y="3924691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785918" y="404339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857356" y="250030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14480" y="4500570"/>
            <a:ext cx="479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214414" y="4992980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1785918" y="5171029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4" name="图片 33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2772876"/>
            <a:ext cx="1500198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5" name="矩形 34"/>
          <p:cNvSpPr/>
          <p:nvPr/>
        </p:nvSpPr>
        <p:spPr>
          <a:xfrm>
            <a:off x="5214942" y="2772876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572000" y="264318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86380" y="235743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86380" y="3247671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072066" y="3781815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5715008" y="390051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786446" y="235743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643570" y="4357694"/>
            <a:ext cx="479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5143504" y="4850104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5715008" y="5028153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500826" y="3000372"/>
            <a:ext cx="677108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 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467791" y="2857496"/>
            <a:ext cx="818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867990" y="357187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000892" y="3500438"/>
            <a:ext cx="3520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×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7200992" y="4143380"/>
            <a:ext cx="106719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7401091" y="4286256"/>
            <a:ext cx="8771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857488" y="1714488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23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286380" y="392906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286380" y="435769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500826" y="1643050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7" grpId="0"/>
      <p:bldP spid="20" grpId="0"/>
      <p:bldP spid="21" grpId="0"/>
      <p:bldP spid="22" grpId="0"/>
      <p:bldP spid="23" grpId="0"/>
      <p:bldP spid="27" grpId="0"/>
      <p:bldP spid="28" grpId="0"/>
      <p:bldP spid="30" grpId="0"/>
      <p:bldP spid="32" grpId="0"/>
      <p:bldP spid="35" grpId="0"/>
      <p:bldP spid="36" grpId="0"/>
      <p:bldP spid="37" grpId="0"/>
      <p:bldP spid="38" grpId="0"/>
      <p:bldP spid="40" grpId="0"/>
      <p:bldP spid="41" grpId="0"/>
      <p:bldP spid="42" grpId="0"/>
      <p:bldP spid="44" grpId="0"/>
      <p:bldP spid="45" grpId="0"/>
      <p:bldP spid="47" grpId="0"/>
      <p:bldP spid="48" grpId="0"/>
      <p:bldP spid="49" grpId="0"/>
      <p:bldP spid="51" grpId="0"/>
      <p:bldP spid="52" grpId="0"/>
      <p:bldP spid="53" grpId="0"/>
      <p:bldP spid="54" grpId="0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928662" y="1643050"/>
            <a:ext cx="7786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643042" y="1571612"/>
            <a:ext cx="18774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120÷4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500694" y="4071942"/>
            <a:ext cx="15001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69÷3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86380" y="1643050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280÷7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14480" y="2357430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300÷5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57818" y="2428868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540÷9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14480" y="3214686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24÷2	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00694" y="3214686"/>
            <a:ext cx="11721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84÷4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85918" y="4143380"/>
            <a:ext cx="15239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93÷3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214678" y="1571612"/>
            <a:ext cx="111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6715140" y="1643050"/>
            <a:ext cx="111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40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3214678" y="2285992"/>
            <a:ext cx="111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60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6715140" y="2428868"/>
            <a:ext cx="111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60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3071802" y="3214686"/>
            <a:ext cx="111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12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6715140" y="3214686"/>
            <a:ext cx="111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21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3071802" y="4143380"/>
            <a:ext cx="111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31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6715140" y="4071942"/>
            <a:ext cx="111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23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6" name="前凸弯带形 25"/>
          <p:cNvSpPr/>
          <p:nvPr/>
        </p:nvSpPr>
        <p:spPr>
          <a:xfrm>
            <a:off x="642910" y="571480"/>
            <a:ext cx="2714644" cy="642942"/>
          </a:xfrm>
          <a:prstGeom prst="ellipseRibb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1.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口算 。</a:t>
            </a:r>
          </a:p>
          <a:p>
            <a:pPr algn="ctr"/>
            <a:endParaRPr lang="zh-CN" altLang="en-US" dirty="0"/>
          </a:p>
        </p:txBody>
      </p:sp>
      <p:sp>
        <p:nvSpPr>
          <p:cNvPr id="34" name="横卷形 33"/>
          <p:cNvSpPr/>
          <p:nvPr/>
        </p:nvSpPr>
        <p:spPr>
          <a:xfrm>
            <a:off x="1071538" y="5143512"/>
            <a:ext cx="6215106" cy="714380"/>
          </a:xfrm>
          <a:prstGeom prst="horizontalScroll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口算</a:t>
            </a:r>
            <a:r>
              <a:rPr lang="en-US" sz="3200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24÷2</a:t>
            </a:r>
            <a:r>
              <a:rPr lang="zh-CN" altLang="en-US" sz="3200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时你是怎么想的？</a:t>
            </a:r>
          </a:p>
          <a:p>
            <a:pPr algn="ctr"/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5" grpId="0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571472" y="714356"/>
            <a:ext cx="735811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sz="3200" dirty="0" smtClean="0"/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猫吃鱼。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连一连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6" name="图片 55" descr="dds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1571612"/>
            <a:ext cx="7914642" cy="4214842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 rot="16200000" flipH="1">
            <a:off x="1714480" y="3143248"/>
            <a:ext cx="1928826" cy="135732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16200000" flipH="1">
            <a:off x="3714744" y="3143248"/>
            <a:ext cx="1928826" cy="135732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16200000" flipH="1">
            <a:off x="5857884" y="3143248"/>
            <a:ext cx="1928826" cy="135732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10800000" flipV="1">
            <a:off x="1357290" y="2857496"/>
            <a:ext cx="6500858" cy="18573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357158" y="1000108"/>
            <a:ext cx="850112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在□里填上适当的数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使式子成立。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" name="图片 7" descr="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64" y="2143116"/>
            <a:ext cx="2724158" cy="331947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00496" y="271462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7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6314" y="271462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57620" y="2071678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</a:t>
            </a:r>
            <a:r>
              <a:rPr lang="en-US" altLang="zh-CN" sz="3200" dirty="0" smtClean="0">
                <a:latin typeface="+mn-ea"/>
                <a:ea typeface="+mn-ea"/>
              </a:rPr>
              <a:t>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00496" y="321468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0496" y="378619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57752" y="378619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00496" y="435769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57752" y="435769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357158" y="642918"/>
            <a:ext cx="8501122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判断正误并改正。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对的打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“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错的打“✕”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8" name="图片 17" descr="rf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2214554"/>
            <a:ext cx="2143140" cy="2695575"/>
          </a:xfrm>
          <a:prstGeom prst="rect">
            <a:avLst/>
          </a:prstGeom>
        </p:spPr>
      </p:pic>
      <p:pic>
        <p:nvPicPr>
          <p:cNvPr id="19" name="图片 18" descr="e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2143116"/>
            <a:ext cx="2357454" cy="28575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142976" y="442913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✕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pic>
        <p:nvPicPr>
          <p:cNvPr id="21" name="图片 20" descr="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3174" y="2928934"/>
            <a:ext cx="1500198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2" name="矩形 21"/>
          <p:cNvSpPr/>
          <p:nvPr/>
        </p:nvSpPr>
        <p:spPr>
          <a:xfrm>
            <a:off x="2357422" y="2500306"/>
            <a:ext cx="4286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28926" y="2928934"/>
            <a:ext cx="10001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928926" y="2428868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928926" y="3286124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14612" y="3714752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3357554" y="3714752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57554" y="2428868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57554" y="4143380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786050" y="4643446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3357554" y="4643446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86380" y="457200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✕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pic>
        <p:nvPicPr>
          <p:cNvPr id="33" name="图片 32" descr="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454" y="2857496"/>
            <a:ext cx="1500198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4" name="矩形 33"/>
          <p:cNvSpPr/>
          <p:nvPr/>
        </p:nvSpPr>
        <p:spPr>
          <a:xfrm>
            <a:off x="7215206" y="2857496"/>
            <a:ext cx="928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500826" y="2786058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215206" y="2357430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215206" y="3286124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6929454" y="3714752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7215206" y="3714752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643834" y="3714752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643834" y="2357430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215206" y="4143380"/>
            <a:ext cx="10715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7000892" y="4643446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7643834" y="4643446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grpSp>
        <p:nvGrpSpPr>
          <p:cNvPr id="46" name="Group 8"/>
          <p:cNvGrpSpPr/>
          <p:nvPr/>
        </p:nvGrpSpPr>
        <p:grpSpPr bwMode="auto">
          <a:xfrm>
            <a:off x="5500694" y="5929330"/>
            <a:ext cx="1943100" cy="525791"/>
            <a:chOff x="1474" y="3702"/>
            <a:chExt cx="952" cy="499"/>
          </a:xfrm>
        </p:grpSpPr>
        <p:sp>
          <p:nvSpPr>
            <p:cNvPr id="47" name="AutoShape 9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8" name="Text Box 10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4" grpId="0"/>
      <p:bldP spid="25" grpId="0"/>
      <p:bldP spid="27" grpId="0"/>
      <p:bldP spid="28" grpId="0"/>
      <p:bldP spid="29" grpId="0"/>
      <p:bldP spid="31" grpId="0"/>
      <p:bldP spid="32" grpId="0"/>
      <p:bldP spid="34" grpId="0"/>
      <p:bldP spid="35" grpId="0"/>
      <p:bldP spid="36" grpId="0"/>
      <p:bldP spid="37" grpId="0"/>
      <p:bldP spid="40" grpId="0"/>
      <p:bldP spid="41" grpId="0"/>
      <p:bldP spid="42" grpId="0"/>
      <p:bldP spid="43" grpId="0"/>
      <p:bldP spid="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1000100" y="642918"/>
            <a:ext cx="6215106" cy="83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探究题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谁每天看的页数多呢？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714480" y="3929066"/>
            <a:ext cx="36936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66÷6=11(</a:t>
            </a:r>
            <a:r>
              <a:rPr lang="zh-CN" altLang="en-US" sz="3200" dirty="0" smtClean="0">
                <a:latin typeface="宋体" panose="02010600030101010101" pitchFamily="2" charset="-122"/>
              </a:rPr>
              <a:t>页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 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43042" y="5643578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答：小红每天看的页数多。</a:t>
            </a:r>
          </a:p>
        </p:txBody>
      </p:sp>
      <p:sp>
        <p:nvSpPr>
          <p:cNvPr id="10" name="矩形 9"/>
          <p:cNvSpPr/>
          <p:nvPr/>
        </p:nvSpPr>
        <p:spPr>
          <a:xfrm>
            <a:off x="1714480" y="4500570"/>
            <a:ext cx="30748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84÷7=12(</a:t>
            </a:r>
            <a:r>
              <a:rPr lang="zh-CN" altLang="en-US" sz="3200" dirty="0" smtClean="0">
                <a:latin typeface="宋体" panose="02010600030101010101" pitchFamily="2" charset="-122"/>
              </a:rPr>
              <a:t>页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85918" y="5072074"/>
            <a:ext cx="1223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12&gt;11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214414" y="1571612"/>
            <a:ext cx="6429420" cy="2357454"/>
            <a:chOff x="1214414" y="1571612"/>
            <a:chExt cx="6429420" cy="2357454"/>
          </a:xfrm>
        </p:grpSpPr>
        <p:pic>
          <p:nvPicPr>
            <p:cNvPr id="9" name="图片 8" descr="d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4414" y="1571612"/>
              <a:ext cx="6429420" cy="2357454"/>
            </a:xfrm>
            <a:prstGeom prst="rect">
              <a:avLst/>
            </a:prstGeom>
          </p:spPr>
        </p:pic>
        <p:pic>
          <p:nvPicPr>
            <p:cNvPr id="12" name="图片 11" descr="a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29124" y="2500306"/>
              <a:ext cx="995586" cy="1000132"/>
            </a:xfrm>
            <a:prstGeom prst="rect">
              <a:avLst/>
            </a:prstGeom>
          </p:spPr>
        </p:pic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285852" y="3357562"/>
            <a:ext cx="4934364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latin typeface="宋体" panose="02010600030101010101" pitchFamily="2" charset="-122"/>
              </a:rPr>
              <a:t> (1)</a:t>
            </a:r>
            <a:r>
              <a:rPr lang="zh-CN" altLang="en-US" sz="3200" dirty="0" smtClean="0">
                <a:latin typeface="宋体" panose="02010600030101010101" pitchFamily="2" charset="-122"/>
              </a:rPr>
              <a:t>  </a:t>
            </a:r>
            <a:r>
              <a:rPr lang="en-US" sz="3200" dirty="0" smtClean="0">
                <a:latin typeface="宋体" panose="02010600030101010101" pitchFamily="2" charset="-122"/>
              </a:rPr>
              <a:t>84÷7=12(</a:t>
            </a:r>
            <a:r>
              <a:rPr lang="zh-CN" altLang="en-US" sz="3200" dirty="0" smtClean="0">
                <a:latin typeface="宋体" panose="02010600030101010101" pitchFamily="2" charset="-122"/>
              </a:rPr>
              <a:t>条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 　</a:t>
            </a:r>
            <a:endParaRPr lang="en-US" altLang="zh-CN" sz="3200" dirty="0" smtClean="0"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57290" y="4214818"/>
            <a:ext cx="346699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</a:rPr>
              <a:t>答：需租</a:t>
            </a:r>
            <a:r>
              <a:rPr lang="en-US" altLang="zh-CN" sz="3200" dirty="0" smtClean="0">
                <a:latin typeface="宋体" panose="02010600030101010101" pitchFamily="2" charset="-122"/>
              </a:rPr>
              <a:t>12</a:t>
            </a:r>
            <a:r>
              <a:rPr lang="zh-CN" altLang="en-US" sz="3200" dirty="0" smtClean="0">
                <a:latin typeface="宋体" panose="02010600030101010101" pitchFamily="2" charset="-122"/>
              </a:rPr>
              <a:t>条船。</a:t>
            </a: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772172" y="6189357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642910" y="714356"/>
            <a:ext cx="75724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探究题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名同学去儿童乐园游玩。</a:t>
            </a:r>
          </a:p>
        </p:txBody>
      </p:sp>
      <p:sp>
        <p:nvSpPr>
          <p:cNvPr id="14" name="矩形 13"/>
          <p:cNvSpPr/>
          <p:nvPr/>
        </p:nvSpPr>
        <p:spPr>
          <a:xfrm>
            <a:off x="857224" y="1285860"/>
            <a:ext cx="7429552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如果每条船限坐</a:t>
            </a:r>
            <a:r>
              <a:rPr 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需租几条船？</a:t>
            </a:r>
          </a:p>
          <a:p>
            <a:pPr lvl="0">
              <a:lnSpc>
                <a:spcPct val="150000"/>
              </a:lnSpc>
            </a:pPr>
            <a:r>
              <a:rPr 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如果每节小火车能坐</a:t>
            </a:r>
            <a:r>
              <a:rPr 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需要多少节小火车？</a:t>
            </a:r>
            <a:endParaRPr lang="zh-CN" altLang="en-US" sz="32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57290" y="4857760"/>
            <a:ext cx="3786214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dirty="0" smtClean="0">
                <a:latin typeface="宋体" panose="02010600030101010101" pitchFamily="2" charset="-122"/>
              </a:rPr>
              <a:t>(2)</a:t>
            </a:r>
            <a:r>
              <a:rPr lang="zh-CN" altLang="en-US" sz="3200" dirty="0" smtClean="0">
                <a:latin typeface="宋体" panose="02010600030101010101" pitchFamily="2" charset="-122"/>
              </a:rPr>
              <a:t>  </a:t>
            </a:r>
            <a:r>
              <a:rPr lang="en-US" altLang="en-US" sz="3200" dirty="0" smtClean="0">
                <a:latin typeface="宋体" panose="02010600030101010101" pitchFamily="2" charset="-122"/>
              </a:rPr>
              <a:t>84÷3=28(</a:t>
            </a:r>
            <a:r>
              <a:rPr lang="zh-CN" altLang="en-US" sz="3200" dirty="0" smtClean="0">
                <a:latin typeface="宋体" panose="02010600030101010101" pitchFamily="2" charset="-122"/>
              </a:rPr>
              <a:t>节</a:t>
            </a:r>
            <a:r>
              <a:rPr lang="en-US" alt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85852" y="5500702"/>
            <a:ext cx="435771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</a:rPr>
              <a:t>答：需要</a:t>
            </a:r>
            <a:r>
              <a:rPr lang="en-US" altLang="zh-CN" sz="3200" dirty="0" smtClean="0">
                <a:latin typeface="宋体" panose="02010600030101010101" pitchFamily="2" charset="-122"/>
              </a:rPr>
              <a:t>28</a:t>
            </a:r>
            <a:r>
              <a:rPr lang="zh-CN" altLang="en-US" sz="3200" dirty="0" smtClean="0">
                <a:latin typeface="宋体" panose="02010600030101010101" pitchFamily="2" charset="-122"/>
              </a:rPr>
              <a:t>节小火车。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1000100" y="642918"/>
            <a:ext cx="4980851" cy="76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（竞赛题）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巧解竖式谜。</a:t>
            </a: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857884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pic>
        <p:nvPicPr>
          <p:cNvPr id="17" name="图片 16" descr="ds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5852" y="1785926"/>
            <a:ext cx="6500858" cy="364333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785918" y="2428868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</a:t>
            </a:r>
            <a:r>
              <a:rPr lang="en-US" altLang="zh-CN" sz="3200" dirty="0" smtClean="0">
                <a:latin typeface="+mn-ea"/>
                <a:ea typeface="+mn-ea"/>
              </a:rPr>
              <a:t>8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71736" y="2428868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85918" y="3000372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</a:t>
            </a:r>
            <a:r>
              <a:rPr lang="en-US" altLang="zh-CN" sz="3200" dirty="0" smtClean="0">
                <a:latin typeface="+mn-ea"/>
                <a:ea typeface="+mn-ea"/>
              </a:rPr>
              <a:t>7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85918" y="357187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</a:t>
            </a:r>
            <a:r>
              <a:rPr lang="en-US" altLang="zh-CN" sz="3200" dirty="0" smtClean="0">
                <a:latin typeface="+mn-ea"/>
                <a:ea typeface="+mn-ea"/>
              </a:rPr>
              <a:t>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28860" y="357187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</a:t>
            </a:r>
            <a:r>
              <a:rPr lang="en-US" altLang="zh-CN" sz="3200" dirty="0" smtClean="0">
                <a:latin typeface="+mn-ea"/>
                <a:ea typeface="+mn-ea"/>
              </a:rPr>
              <a:t>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85918" y="4071942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</a:t>
            </a:r>
            <a:r>
              <a:rPr lang="en-US" altLang="zh-CN" sz="3200" dirty="0" smtClean="0">
                <a:latin typeface="+mn-ea"/>
                <a:ea typeface="+mn-ea"/>
              </a:rPr>
              <a:t>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28860" y="4071942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</a:t>
            </a:r>
            <a:r>
              <a:rPr lang="en-US" altLang="zh-CN" sz="3200" dirty="0" smtClean="0">
                <a:latin typeface="+mn-ea"/>
                <a:ea typeface="+mn-ea"/>
              </a:rPr>
              <a:t>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86512" y="2428868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</a:t>
            </a:r>
            <a:r>
              <a:rPr lang="en-US" altLang="zh-CN" sz="3200" dirty="0" smtClean="0">
                <a:latin typeface="+mn-ea"/>
                <a:ea typeface="+mn-ea"/>
              </a:rPr>
              <a:t>8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00694" y="2428868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</a:t>
            </a:r>
            <a:r>
              <a:rPr lang="en-US" altLang="zh-CN" sz="3200" dirty="0" smtClean="0">
                <a:latin typeface="+mn-ea"/>
                <a:ea typeface="+mn-ea"/>
              </a:rPr>
              <a:t>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286512" y="292893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</a:t>
            </a:r>
            <a:r>
              <a:rPr lang="en-US" altLang="zh-CN" sz="3200" dirty="0" smtClean="0">
                <a:latin typeface="+mn-ea"/>
                <a:ea typeface="+mn-ea"/>
              </a:rPr>
              <a:t>8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858016" y="178592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</a:t>
            </a:r>
            <a:r>
              <a:rPr lang="en-US" altLang="zh-CN" sz="3200" dirty="0" smtClean="0">
                <a:latin typeface="+mn-ea"/>
                <a:ea typeface="+mn-ea"/>
              </a:rPr>
              <a:t>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29454" y="4071942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</a:t>
            </a:r>
            <a:r>
              <a:rPr lang="en-US" altLang="zh-CN" sz="3200" dirty="0" smtClean="0">
                <a:latin typeface="+mn-ea"/>
                <a:ea typeface="+mn-ea"/>
              </a:rPr>
              <a:t>4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8" grpId="0"/>
      <p:bldP spid="30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"/>
          <p:cNvGrpSpPr/>
          <p:nvPr/>
        </p:nvGrpSpPr>
        <p:grpSpPr bwMode="auto">
          <a:xfrm>
            <a:off x="5929322" y="5715016"/>
            <a:ext cx="1684338" cy="876299"/>
            <a:chOff x="1772" y="3114"/>
            <a:chExt cx="1061" cy="552"/>
          </a:xfrm>
        </p:grpSpPr>
        <p:pic>
          <p:nvPicPr>
            <p:cNvPr id="4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" y="311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1817" y="333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857224" y="714356"/>
            <a:ext cx="16979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笔算。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文本框 26"/>
          <p:cNvSpPr txBox="1"/>
          <p:nvPr/>
        </p:nvSpPr>
        <p:spPr>
          <a:xfrm>
            <a:off x="1857356" y="2571744"/>
            <a:ext cx="65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1" name="图片 30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2571744"/>
            <a:ext cx="1044575" cy="4587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2" name="矩形 31"/>
          <p:cNvSpPr/>
          <p:nvPr/>
        </p:nvSpPr>
        <p:spPr>
          <a:xfrm>
            <a:off x="1142976" y="2500306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/>
          </a:p>
        </p:txBody>
      </p:sp>
      <p:sp>
        <p:nvSpPr>
          <p:cNvPr id="33" name="TextBox 32"/>
          <p:cNvSpPr txBox="1"/>
          <p:nvPr/>
        </p:nvSpPr>
        <p:spPr>
          <a:xfrm>
            <a:off x="1857356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85918" y="3214686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643042" y="3714752"/>
            <a:ext cx="86423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文本框 76"/>
          <p:cNvSpPr txBox="1"/>
          <p:nvPr/>
        </p:nvSpPr>
        <p:spPr>
          <a:xfrm>
            <a:off x="1714480" y="3857628"/>
            <a:ext cx="65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Comic Sans MS" panose="030F0702030302020204" charset="0"/>
                <a:ea typeface="楷体_GB231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9" name="图片 38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2428868"/>
            <a:ext cx="1044575" cy="4587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40" name="TextBox 39"/>
          <p:cNvSpPr txBox="1"/>
          <p:nvPr/>
        </p:nvSpPr>
        <p:spPr>
          <a:xfrm>
            <a:off x="5572132" y="2428868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786314" y="235743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57884" y="200024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572132" y="3143248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572132" y="3643314"/>
            <a:ext cx="86423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文本框 76"/>
          <p:cNvSpPr txBox="1"/>
          <p:nvPr/>
        </p:nvSpPr>
        <p:spPr>
          <a:xfrm>
            <a:off x="5786446" y="3714752"/>
            <a:ext cx="65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Comic Sans MS" panose="030F0702030302020204" charset="0"/>
                <a:ea typeface="楷体_GB231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214414" y="1357298"/>
            <a:ext cx="2428892" cy="656213"/>
            <a:chOff x="1214414" y="1357298"/>
            <a:chExt cx="2428892" cy="656213"/>
          </a:xfrm>
        </p:grpSpPr>
        <p:sp>
          <p:nvSpPr>
            <p:cNvPr id="24" name="矩形 23"/>
            <p:cNvSpPr/>
            <p:nvPr/>
          </p:nvSpPr>
          <p:spPr>
            <a:xfrm>
              <a:off x="1214414" y="1357298"/>
              <a:ext cx="2143140" cy="642942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214414" y="1428736"/>
              <a:ext cx="242889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8÷4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=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4643438" y="1357298"/>
            <a:ext cx="2286016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15÷5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8" name="文本框 76"/>
          <p:cNvSpPr txBox="1"/>
          <p:nvPr/>
        </p:nvSpPr>
        <p:spPr>
          <a:xfrm>
            <a:off x="6286512" y="1357298"/>
            <a:ext cx="65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3</a:t>
            </a:r>
            <a:endParaRPr lang="en-US" altLang="zh-CN" sz="3200" dirty="0">
              <a:latin typeface="宋体" panose="02010600030101010101" pitchFamily="2" charset="-122"/>
            </a:endParaRPr>
          </a:p>
        </p:txBody>
      </p:sp>
      <p:sp>
        <p:nvSpPr>
          <p:cNvPr id="37" name="文本框 76"/>
          <p:cNvSpPr txBox="1"/>
          <p:nvPr/>
        </p:nvSpPr>
        <p:spPr>
          <a:xfrm>
            <a:off x="2643174" y="1357298"/>
            <a:ext cx="65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2</a:t>
            </a:r>
            <a:endParaRPr lang="en-US" altLang="zh-CN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  <p:bldP spid="34" grpId="0"/>
      <p:bldP spid="36" grpId="0"/>
      <p:bldP spid="40" grpId="0"/>
      <p:bldP spid="41" grpId="0"/>
      <p:bldP spid="43" grpId="0"/>
      <p:bldP spid="44" grpId="0"/>
      <p:bldP spid="46" grpId="0"/>
      <p:bldP spid="48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29" name="Text Box 11"/>
          <p:cNvSpPr txBox="1">
            <a:spLocks noChangeArrowheads="1"/>
          </p:cNvSpPr>
          <p:nvPr/>
        </p:nvSpPr>
        <p:spPr bwMode="auto">
          <a:xfrm>
            <a:off x="3857620" y="5500702"/>
            <a:ext cx="1071570" cy="4638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16" name="图片 15" descr="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643050"/>
            <a:ext cx="7885253" cy="2786082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785786" y="642918"/>
            <a:ext cx="61436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从这个画面中你看到些什么？你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能提出哪些数学问题？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57224" y="4572008"/>
            <a:ext cx="61436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三年级平均每班种多少棵？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57224" y="5286388"/>
            <a:ext cx="61436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四年级平均每班种多少棵？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11"/>
          <p:cNvSpPr txBox="1">
            <a:spLocks noChangeArrowheads="1"/>
          </p:cNvSpPr>
          <p:nvPr/>
        </p:nvSpPr>
        <p:spPr bwMode="auto">
          <a:xfrm>
            <a:off x="928662" y="571480"/>
            <a:ext cx="5857916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例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三年级平均每班种多少棵？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71802" y="1142984"/>
            <a:ext cx="1714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42÷2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2" name="图片 31" descr="ds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643050"/>
            <a:ext cx="4643470" cy="4000528"/>
          </a:xfrm>
          <a:prstGeom prst="rect">
            <a:avLst/>
          </a:prstGeom>
        </p:spPr>
      </p:pic>
      <p:pic>
        <p:nvPicPr>
          <p:cNvPr id="33" name="图片 32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2000240"/>
            <a:ext cx="1357322" cy="596149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4" name="矩形 33"/>
          <p:cNvSpPr/>
          <p:nvPr/>
        </p:nvSpPr>
        <p:spPr>
          <a:xfrm>
            <a:off x="5500694" y="2071678"/>
            <a:ext cx="10599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2800" dirty="0"/>
          </a:p>
        </p:txBody>
      </p:sp>
      <p:sp>
        <p:nvSpPr>
          <p:cNvPr id="35" name="矩形 34"/>
          <p:cNvSpPr/>
          <p:nvPr/>
        </p:nvSpPr>
        <p:spPr>
          <a:xfrm>
            <a:off x="5000628" y="2071678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2800" dirty="0"/>
          </a:p>
        </p:txBody>
      </p:sp>
      <p:sp>
        <p:nvSpPr>
          <p:cNvPr id="36" name="矩形 35"/>
          <p:cNvSpPr/>
          <p:nvPr/>
        </p:nvSpPr>
        <p:spPr>
          <a:xfrm>
            <a:off x="5500694" y="1571612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2800" dirty="0"/>
          </a:p>
        </p:txBody>
      </p:sp>
      <p:sp>
        <p:nvSpPr>
          <p:cNvPr id="37" name="矩形 36"/>
          <p:cNvSpPr/>
          <p:nvPr/>
        </p:nvSpPr>
        <p:spPr>
          <a:xfrm>
            <a:off x="5500694" y="2786058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2800" dirty="0"/>
          </a:p>
        </p:txBody>
      </p:sp>
      <p:cxnSp>
        <p:nvCxnSpPr>
          <p:cNvPr id="38" name="直接连接符 37"/>
          <p:cNvCxnSpPr/>
          <p:nvPr/>
        </p:nvCxnSpPr>
        <p:spPr>
          <a:xfrm>
            <a:off x="5500694" y="3429000"/>
            <a:ext cx="114300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6143636" y="3500438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2800" dirty="0"/>
          </a:p>
        </p:txBody>
      </p:sp>
      <p:cxnSp>
        <p:nvCxnSpPr>
          <p:cNvPr id="54" name="直接连接符 53"/>
          <p:cNvCxnSpPr/>
          <p:nvPr/>
        </p:nvCxnSpPr>
        <p:spPr>
          <a:xfrm>
            <a:off x="5500694" y="4572008"/>
            <a:ext cx="114300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6072198" y="4643446"/>
            <a:ext cx="5325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2800" dirty="0"/>
          </a:p>
        </p:txBody>
      </p:sp>
      <p:sp>
        <p:nvSpPr>
          <p:cNvPr id="59" name="矩形 58"/>
          <p:cNvSpPr/>
          <p:nvPr/>
        </p:nvSpPr>
        <p:spPr>
          <a:xfrm>
            <a:off x="4500562" y="1142984"/>
            <a:ext cx="15716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（棵）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143636" y="1571612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2800" dirty="0"/>
          </a:p>
        </p:txBody>
      </p:sp>
      <p:sp>
        <p:nvSpPr>
          <p:cNvPr id="61" name="矩形 60"/>
          <p:cNvSpPr/>
          <p:nvPr/>
        </p:nvSpPr>
        <p:spPr>
          <a:xfrm>
            <a:off x="6143636" y="4071942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2800" dirty="0"/>
          </a:p>
        </p:txBody>
      </p:sp>
      <p:sp>
        <p:nvSpPr>
          <p:cNvPr id="62" name="线形标注 1 61"/>
          <p:cNvSpPr/>
          <p:nvPr/>
        </p:nvSpPr>
        <p:spPr>
          <a:xfrm>
            <a:off x="7143768" y="1500174"/>
            <a:ext cx="1786014" cy="571504"/>
          </a:xfrm>
          <a:prstGeom prst="borderCallout1">
            <a:avLst>
              <a:gd name="adj1" fmla="val 57692"/>
              <a:gd name="adj2" fmla="val -220"/>
              <a:gd name="adj3" fmla="val 56627"/>
              <a:gd name="adj4" fmla="val -4196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中有</a:t>
            </a:r>
            <a:r>
              <a:rPr lang="en-US" altLang="zh-CN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个一</a:t>
            </a:r>
            <a:endParaRPr lang="zh-CN" altLang="en-US" dirty="0"/>
          </a:p>
        </p:txBody>
      </p:sp>
      <p:sp>
        <p:nvSpPr>
          <p:cNvPr id="63" name="线形标注 1 62"/>
          <p:cNvSpPr/>
          <p:nvPr/>
        </p:nvSpPr>
        <p:spPr>
          <a:xfrm>
            <a:off x="6643702" y="2357430"/>
            <a:ext cx="2286016" cy="571504"/>
          </a:xfrm>
          <a:prstGeom prst="borderCallout1">
            <a:avLst>
              <a:gd name="adj1" fmla="val 52613"/>
              <a:gd name="adj2" fmla="val 1685"/>
              <a:gd name="adj3" fmla="val -80515"/>
              <a:gd name="adj4" fmla="val -3584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中有</a:t>
            </a:r>
            <a:r>
              <a:rPr lang="en-US" altLang="zh-CN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个二十</a:t>
            </a:r>
          </a:p>
        </p:txBody>
      </p:sp>
      <p:sp>
        <p:nvSpPr>
          <p:cNvPr id="64" name="线形标注 1 63"/>
          <p:cNvSpPr/>
          <p:nvPr/>
        </p:nvSpPr>
        <p:spPr>
          <a:xfrm>
            <a:off x="6929454" y="3000372"/>
            <a:ext cx="1786014" cy="571504"/>
          </a:xfrm>
          <a:prstGeom prst="borderCallout1">
            <a:avLst>
              <a:gd name="adj1" fmla="val 57692"/>
              <a:gd name="adj2" fmla="val -220"/>
              <a:gd name="adj3" fmla="val 21072"/>
              <a:gd name="adj4" fmla="val -60653"/>
            </a:avLst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分掉</a:t>
            </a:r>
            <a:r>
              <a:rPr lang="en-US" altLang="zh-CN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个十</a:t>
            </a:r>
          </a:p>
        </p:txBody>
      </p:sp>
      <p:sp>
        <p:nvSpPr>
          <p:cNvPr id="65" name="线形标注 1 64"/>
          <p:cNvSpPr/>
          <p:nvPr/>
        </p:nvSpPr>
        <p:spPr>
          <a:xfrm>
            <a:off x="7000892" y="3643314"/>
            <a:ext cx="1786014" cy="428628"/>
          </a:xfrm>
          <a:prstGeom prst="borderCallout1">
            <a:avLst>
              <a:gd name="adj1" fmla="val 57692"/>
              <a:gd name="adj2" fmla="val -220"/>
              <a:gd name="adj3" fmla="val 54088"/>
              <a:gd name="adj4" fmla="val -2652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还剩</a:t>
            </a:r>
            <a:r>
              <a:rPr lang="en-US" altLang="zh-CN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个一</a:t>
            </a:r>
            <a:endParaRPr lang="zh-CN" altLang="en-US" dirty="0" smtClean="0">
              <a:solidFill>
                <a:srgbClr val="C00000"/>
              </a:solidFill>
            </a:endParaRPr>
          </a:p>
        </p:txBody>
      </p:sp>
      <p:sp>
        <p:nvSpPr>
          <p:cNvPr id="66" name="线形标注 1 65"/>
          <p:cNvSpPr/>
          <p:nvPr/>
        </p:nvSpPr>
        <p:spPr>
          <a:xfrm>
            <a:off x="6929454" y="4143380"/>
            <a:ext cx="1786014" cy="428628"/>
          </a:xfrm>
          <a:prstGeom prst="borderCallout1">
            <a:avLst>
              <a:gd name="adj1" fmla="val 57692"/>
              <a:gd name="adj2" fmla="val -220"/>
              <a:gd name="adj3" fmla="val 54088"/>
              <a:gd name="adj4" fmla="val -2652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分掉</a:t>
            </a:r>
            <a:r>
              <a:rPr lang="en-US" altLang="zh-CN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个一</a:t>
            </a:r>
            <a:endParaRPr lang="zh-CN" altLang="en-US" dirty="0" smtClean="0">
              <a:solidFill>
                <a:srgbClr val="C00000"/>
              </a:solidFill>
            </a:endParaRPr>
          </a:p>
        </p:txBody>
      </p:sp>
      <p:sp>
        <p:nvSpPr>
          <p:cNvPr id="67" name="线形标注 1 66"/>
          <p:cNvSpPr/>
          <p:nvPr/>
        </p:nvSpPr>
        <p:spPr>
          <a:xfrm>
            <a:off x="7000892" y="4714884"/>
            <a:ext cx="1786014" cy="428628"/>
          </a:xfrm>
          <a:prstGeom prst="borderCallout1">
            <a:avLst>
              <a:gd name="adj1" fmla="val 57692"/>
              <a:gd name="adj2" fmla="val -220"/>
              <a:gd name="adj3" fmla="val 54088"/>
              <a:gd name="adj4" fmla="val -2652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没有剩余</a:t>
            </a:r>
            <a:endParaRPr lang="zh-CN" altLang="en-US" dirty="0" smtClean="0">
              <a:solidFill>
                <a:srgbClr val="C00000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857356" y="5643578"/>
            <a:ext cx="6572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答：三年级平均每班种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棵。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4" grpId="0"/>
      <p:bldP spid="35" grpId="0"/>
      <p:bldP spid="36" grpId="0"/>
      <p:bldP spid="37" grpId="0"/>
      <p:bldP spid="39" grpId="0"/>
      <p:bldP spid="55" grpId="0"/>
      <p:bldP spid="59" grpId="0"/>
      <p:bldP spid="60" grpId="0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11"/>
          <p:cNvSpPr txBox="1">
            <a:spLocks noChangeArrowheads="1"/>
          </p:cNvSpPr>
          <p:nvPr/>
        </p:nvSpPr>
        <p:spPr bwMode="auto">
          <a:xfrm>
            <a:off x="1142976" y="500042"/>
            <a:ext cx="6143668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四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年级平均每班种多少棵？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71802" y="1071546"/>
            <a:ext cx="1714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2÷2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8" name="图片 17" descr="2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571612"/>
            <a:ext cx="4643470" cy="4071966"/>
          </a:xfrm>
          <a:prstGeom prst="rect">
            <a:avLst/>
          </a:prstGeom>
        </p:spPr>
      </p:pic>
      <p:pic>
        <p:nvPicPr>
          <p:cNvPr id="10" name="图片 9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1857364"/>
            <a:ext cx="1500198" cy="50006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1" name="矩形 10"/>
          <p:cNvSpPr/>
          <p:nvPr/>
        </p:nvSpPr>
        <p:spPr>
          <a:xfrm>
            <a:off x="5572132" y="1857364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57752" y="185736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43570" y="135729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643570" y="242886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429256" y="3071810"/>
            <a:ext cx="114300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5715008" y="321468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072198" y="321468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143636" y="135729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715008" y="3786190"/>
            <a:ext cx="7745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5500694" y="4357694"/>
            <a:ext cx="114300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6072198" y="457200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9" name="线形标注 1 48"/>
          <p:cNvSpPr/>
          <p:nvPr/>
        </p:nvSpPr>
        <p:spPr>
          <a:xfrm>
            <a:off x="7143704" y="2428868"/>
            <a:ext cx="1786014" cy="571504"/>
          </a:xfrm>
          <a:prstGeom prst="borderCallout1">
            <a:avLst>
              <a:gd name="adj1" fmla="val 57692"/>
              <a:gd name="adj2" fmla="val -220"/>
              <a:gd name="adj3" fmla="val 56627"/>
              <a:gd name="adj4" fmla="val -41961"/>
            </a:avLst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乘</a:t>
            </a:r>
            <a:r>
              <a:rPr lang="en-US" altLang="zh-CN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个十</a:t>
            </a:r>
            <a:endParaRPr lang="zh-CN" altLang="en-US" dirty="0"/>
          </a:p>
        </p:txBody>
      </p:sp>
      <p:sp>
        <p:nvSpPr>
          <p:cNvPr id="50" name="线形标注 1 49"/>
          <p:cNvSpPr/>
          <p:nvPr/>
        </p:nvSpPr>
        <p:spPr>
          <a:xfrm>
            <a:off x="7072330" y="3143248"/>
            <a:ext cx="1857388" cy="1143008"/>
          </a:xfrm>
          <a:prstGeom prst="borderCallout1">
            <a:avLst>
              <a:gd name="adj1" fmla="val 57409"/>
              <a:gd name="adj2" fmla="val -466"/>
              <a:gd name="adj3" fmla="val 40119"/>
              <a:gd name="adj4" fmla="val -34004"/>
            </a:avLst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剩下的</a:t>
            </a:r>
            <a:r>
              <a:rPr lang="en-US" altLang="zh-CN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个十和</a:t>
            </a:r>
            <a:r>
              <a:rPr lang="en-US" altLang="zh-CN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 一合起来是</a:t>
            </a:r>
            <a:r>
              <a:rPr lang="en-US" altLang="zh-CN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dirty="0"/>
          </a:p>
        </p:txBody>
      </p:sp>
      <p:sp>
        <p:nvSpPr>
          <p:cNvPr id="51" name="线形标注 1 50"/>
          <p:cNvSpPr/>
          <p:nvPr/>
        </p:nvSpPr>
        <p:spPr>
          <a:xfrm>
            <a:off x="7143768" y="4572008"/>
            <a:ext cx="1714512" cy="642942"/>
          </a:xfrm>
          <a:prstGeom prst="borderCallout1">
            <a:avLst>
              <a:gd name="adj1" fmla="val 57692"/>
              <a:gd name="adj2" fmla="val -220"/>
              <a:gd name="adj3" fmla="val -69792"/>
              <a:gd name="adj4" fmla="val -36156"/>
            </a:avLst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乘</a:t>
            </a:r>
            <a:r>
              <a:rPr lang="en-US" altLang="zh-CN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个一</a:t>
            </a:r>
          </a:p>
        </p:txBody>
      </p:sp>
      <p:sp>
        <p:nvSpPr>
          <p:cNvPr id="52" name="矩形 51"/>
          <p:cNvSpPr/>
          <p:nvPr/>
        </p:nvSpPr>
        <p:spPr>
          <a:xfrm>
            <a:off x="4429124" y="1071546"/>
            <a:ext cx="15716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（棵）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928794" y="5643578"/>
            <a:ext cx="6572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答：四年级平均每班种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棵。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9" grpId="0"/>
      <p:bldP spid="21" grpId="0"/>
      <p:bldP spid="26" grpId="0"/>
      <p:bldP spid="32" grpId="0"/>
      <p:bldP spid="44" grpId="0"/>
      <p:bldP spid="45" grpId="0"/>
      <p:bldP spid="46" grpId="0"/>
      <p:bldP spid="48" grpId="0"/>
      <p:bldP spid="49" grpId="0" animBg="1"/>
      <p:bldP spid="52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715016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072206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5754" y="1500174"/>
            <a:ext cx="8358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当没有余数时，可以用商和除数相乘来验算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714480" y="2143116"/>
            <a:ext cx="1928826" cy="3255498"/>
            <a:chOff x="4857752" y="1357298"/>
            <a:chExt cx="1928826" cy="3918596"/>
          </a:xfrm>
        </p:grpSpPr>
        <p:pic>
          <p:nvPicPr>
            <p:cNvPr id="18" name="图片 17" descr="4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86380" y="1857364"/>
              <a:ext cx="1500198" cy="50006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9" name="矩形 18"/>
            <p:cNvSpPr/>
            <p:nvPr/>
          </p:nvSpPr>
          <p:spPr>
            <a:xfrm>
              <a:off x="5572132" y="1857364"/>
              <a:ext cx="97975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857752" y="1857364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643570" y="1357298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643570" y="2428868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5429256" y="3071810"/>
              <a:ext cx="1143008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5715008" y="3214686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072198" y="3214686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143636" y="1357298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715008" y="3786190"/>
              <a:ext cx="77457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5500694" y="4357694"/>
              <a:ext cx="1143008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6072198" y="4572009"/>
              <a:ext cx="377026" cy="7038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929190" y="2571744"/>
            <a:ext cx="1377229" cy="2013535"/>
            <a:chOff x="4929190" y="2571744"/>
            <a:chExt cx="1377229" cy="2013535"/>
          </a:xfrm>
        </p:grpSpPr>
        <p:sp>
          <p:nvSpPr>
            <p:cNvPr id="32" name="矩形 31"/>
            <p:cNvSpPr/>
            <p:nvPr/>
          </p:nvSpPr>
          <p:spPr>
            <a:xfrm>
              <a:off x="5429256" y="2571744"/>
              <a:ext cx="8771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857884" y="3286124"/>
              <a:ext cx="377026" cy="4858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929190" y="3214686"/>
              <a:ext cx="37702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</a:rPr>
                <a:t>×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143504" y="3857628"/>
              <a:ext cx="1143008" cy="131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 43"/>
            <p:cNvSpPr/>
            <p:nvPr/>
          </p:nvSpPr>
          <p:spPr>
            <a:xfrm>
              <a:off x="5357818" y="4000504"/>
              <a:ext cx="8771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</p:grpSp>
      <p:sp>
        <p:nvSpPr>
          <p:cNvPr id="33" name="前凸弯带形 32"/>
          <p:cNvSpPr/>
          <p:nvPr/>
        </p:nvSpPr>
        <p:spPr>
          <a:xfrm>
            <a:off x="1071538" y="500042"/>
            <a:ext cx="2000264" cy="714380"/>
          </a:xfrm>
          <a:prstGeom prst="ellipse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验算</a:t>
            </a:r>
          </a:p>
          <a:p>
            <a:pPr algn="ctr"/>
            <a:endParaRPr lang="zh-CN" altLang="en-US" dirty="0"/>
          </a:p>
        </p:txBody>
      </p:sp>
      <p:sp>
        <p:nvSpPr>
          <p:cNvPr id="35" name="竖卷形 34"/>
          <p:cNvSpPr/>
          <p:nvPr/>
        </p:nvSpPr>
        <p:spPr>
          <a:xfrm>
            <a:off x="4071934" y="2857496"/>
            <a:ext cx="500066" cy="1428760"/>
          </a:xfrm>
          <a:prstGeom prst="vertic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验 算</a:t>
            </a:r>
          </a:p>
          <a:p>
            <a:pPr algn="ctr"/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857224" y="1428736"/>
            <a:ext cx="7429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30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spc="-30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下面</a:t>
            </a:r>
            <a:r>
              <a:rPr lang="zh-CN" altLang="en-US" sz="3200" spc="-3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 计算正确吗？把错误的改正过来。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000100" y="642918"/>
            <a:ext cx="55721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3200" spc="-3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spc="-3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spc="-3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19</a:t>
            </a:r>
            <a:r>
              <a:rPr lang="zh-CN" altLang="en-US" sz="3200" spc="-3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页练习四第</a:t>
            </a:r>
            <a:r>
              <a:rPr lang="en-US" altLang="zh-CN" sz="3200" spc="-3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spc="-3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spc="-300" dirty="0">
              <a:solidFill>
                <a:srgbClr val="FF006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143768" y="2643182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3200" spc="-3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spc="-3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36" name="图片 35" descr="s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2143116"/>
            <a:ext cx="7643866" cy="3505219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71472" y="5214950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（ √ 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214678" y="5643578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（ </a:t>
            </a:r>
            <a:r>
              <a:rPr lang="en-US" altLang="zh-CN" sz="3200" dirty="0" smtClean="0">
                <a:latin typeface="+mn-ea"/>
                <a:ea typeface="+mn-ea"/>
              </a:rPr>
              <a:t>×</a:t>
            </a:r>
            <a:r>
              <a:rPr lang="zh-CN" altLang="en-US" sz="3200" dirty="0" smtClean="0">
                <a:latin typeface="+mn-ea"/>
                <a:ea typeface="+mn-ea"/>
              </a:rPr>
              <a:t> 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0760" y="5572140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（ </a:t>
            </a:r>
            <a:r>
              <a:rPr lang="en-US" altLang="zh-CN" sz="3200" dirty="0" smtClean="0">
                <a:latin typeface="+mn-ea"/>
                <a:ea typeface="+mn-ea"/>
              </a:rPr>
              <a:t>×</a:t>
            </a:r>
            <a:r>
              <a:rPr lang="zh-CN" altLang="en-US" sz="3200" dirty="0" smtClean="0">
                <a:latin typeface="+mn-ea"/>
                <a:ea typeface="+mn-ea"/>
              </a:rPr>
              <a:t> ）</a:t>
            </a:r>
            <a:endParaRPr lang="zh-CN" altLang="en-US" sz="3200" dirty="0">
              <a:latin typeface="+mn-ea"/>
              <a:ea typeface="+mn-ea"/>
            </a:endParaRPr>
          </a:p>
        </p:txBody>
      </p:sp>
      <p:pic>
        <p:nvPicPr>
          <p:cNvPr id="54" name="图片 53" descr="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4128" y="2772876"/>
            <a:ext cx="1222384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55" name="矩形 54"/>
          <p:cNvSpPr/>
          <p:nvPr/>
        </p:nvSpPr>
        <p:spPr>
          <a:xfrm>
            <a:off x="5296963" y="2772876"/>
            <a:ext cx="8306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6</a:t>
            </a:r>
            <a:r>
              <a:rPr lang="zh-CN" altLang="en-US" sz="2800" dirty="0" smtClean="0">
                <a:solidFill>
                  <a:srgbClr val="C00000"/>
                </a:solidFill>
                <a:latin typeface="+mn-ea"/>
                <a:ea typeface="+mn-ea"/>
              </a:rPr>
              <a:t> 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9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714876" y="2772876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355172" y="2357430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355172" y="3247671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6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5180546" y="3781815"/>
            <a:ext cx="1034528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5704425" y="3857628"/>
            <a:ext cx="3658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9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762633" y="2357430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715008" y="4357694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9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5238755" y="4850104"/>
            <a:ext cx="931340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5715008" y="485776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0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pic>
        <p:nvPicPr>
          <p:cNvPr id="69" name="图片 68" descr="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1616" y="3117069"/>
            <a:ext cx="1222384" cy="402449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70" name="矩形 69"/>
          <p:cNvSpPr/>
          <p:nvPr/>
        </p:nvSpPr>
        <p:spPr>
          <a:xfrm>
            <a:off x="8154451" y="3117069"/>
            <a:ext cx="8306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6</a:t>
            </a:r>
            <a:r>
              <a:rPr lang="zh-CN" altLang="en-US" sz="2800" dirty="0" smtClean="0">
                <a:solidFill>
                  <a:srgbClr val="C00000"/>
                </a:solidFill>
                <a:latin typeface="+mn-ea"/>
                <a:ea typeface="+mn-ea"/>
              </a:rPr>
              <a:t> 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8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7572364" y="3117069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4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212660" y="2714620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8212660" y="3577010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4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8038034" y="4094443"/>
            <a:ext cx="1034528" cy="42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/>
          <p:cNvSpPr/>
          <p:nvPr/>
        </p:nvSpPr>
        <p:spPr>
          <a:xfrm>
            <a:off x="8561913" y="4167884"/>
            <a:ext cx="3658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8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8620121" y="2714620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7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572496" y="4652306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8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8096243" y="5129310"/>
            <a:ext cx="931340" cy="12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8572496" y="5136727"/>
            <a:ext cx="367408" cy="5068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0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8215338" y="4143380"/>
            <a:ext cx="3658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8215338" y="4643446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55" grpId="0"/>
      <p:bldP spid="56" grpId="0"/>
      <p:bldP spid="57" grpId="0"/>
      <p:bldP spid="58" grpId="0"/>
      <p:bldP spid="61" grpId="0"/>
      <p:bldP spid="62" grpId="0"/>
      <p:bldP spid="63" grpId="0"/>
      <p:bldP spid="65" grpId="0"/>
      <p:bldP spid="70" grpId="0"/>
      <p:bldP spid="71" grpId="0"/>
      <p:bldP spid="72" grpId="0"/>
      <p:bldP spid="73" grpId="0"/>
      <p:bldP spid="75" grpId="0"/>
      <p:bldP spid="76" grpId="0"/>
      <p:bldP spid="77" grpId="0"/>
      <p:bldP spid="79" grpId="0"/>
      <p:bldP spid="80" grpId="0"/>
      <p:bldP spid="8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3071802" y="2285992"/>
            <a:ext cx="29289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65÷5=13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910" y="785794"/>
            <a:ext cx="814393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小明今年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岁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小明的爷爷今年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岁。那么今年爷爷的年龄是小明的几倍？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14480" y="3000372"/>
            <a:ext cx="6429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答：今年爷爷的年龄是小明的</a:t>
            </a:r>
            <a:r>
              <a:rPr lang="en-US" altLang="zh-CN" sz="3200" dirty="0" smtClean="0">
                <a:latin typeface="宋体" panose="02010600030101010101" pitchFamily="2" charset="-122"/>
              </a:rPr>
              <a:t>13</a:t>
            </a:r>
            <a:r>
              <a:rPr lang="zh-CN" altLang="en-US" sz="3200" dirty="0" smtClean="0">
                <a:latin typeface="宋体" panose="02010600030101010101" pitchFamily="2" charset="-122"/>
              </a:rPr>
              <a:t>倍。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0068" y="3929066"/>
            <a:ext cx="814393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明年爷爷的年龄是小明的几倍？</a:t>
            </a:r>
          </a:p>
        </p:txBody>
      </p:sp>
      <p:sp>
        <p:nvSpPr>
          <p:cNvPr id="13" name="矩形 12"/>
          <p:cNvSpPr/>
          <p:nvPr/>
        </p:nvSpPr>
        <p:spPr>
          <a:xfrm>
            <a:off x="3143240" y="4714884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latin typeface="宋体" panose="02010600030101010101" pitchFamily="2" charset="-122"/>
              </a:rPr>
              <a:t>66÷6=11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14480" y="5500702"/>
            <a:ext cx="6429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答：明年爷爷的年龄是小明的</a:t>
            </a:r>
            <a:r>
              <a:rPr lang="en-US" altLang="zh-CN" sz="3200" dirty="0" smtClean="0">
                <a:latin typeface="宋体" panose="02010600030101010101" pitchFamily="2" charset="-122"/>
              </a:rPr>
              <a:t>11</a:t>
            </a:r>
            <a:r>
              <a:rPr lang="zh-CN" altLang="en-US" sz="3200" dirty="0" smtClean="0">
                <a:latin typeface="宋体" panose="02010600030101010101" pitchFamily="2" charset="-122"/>
              </a:rPr>
              <a:t>倍。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1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1302</Words>
  <Application>WPS 演示</Application>
  <PresentationFormat>全屏显示(4:3)</PresentationFormat>
  <Paragraphs>358</Paragraphs>
  <Slides>26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人教版数学三年级下册第2单元</dc:title>
  <dc:creator>吉林梓翰教育图书有限公司</dc:creator>
  <cp:lastModifiedBy>lenovop</cp:lastModifiedBy>
  <cp:revision>887</cp:revision>
  <dcterms:created xsi:type="dcterms:W3CDTF">2015-11-21T07:20:00Z</dcterms:created>
  <dcterms:modified xsi:type="dcterms:W3CDTF">2021-11-01T03:11:54Z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